
<file path=[Content_Types].xml><?xml version="1.0" encoding="utf-8"?>
<Types xmlns="http://schemas.openxmlformats.org/package/2006/content-types">
  <Default ContentType="application/x-fontdata" Extension="fntdata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Master+xml" PartName="/ppt/slideMasters/slideMaster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Palatino Linotype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alatinoLinotype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alatinoLinotype-italic.fntdata"/><Relationship Id="rId14" Type="http://schemas.openxmlformats.org/officeDocument/2006/relationships/font" Target="fonts/PalatinoLinotype-bold.fntdata"/><Relationship Id="rId16" Type="http://schemas.openxmlformats.org/officeDocument/2006/relationships/font" Target="fonts/PalatinoLinotype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N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Palatino Linotype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b="0" sz="180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0" name="Google Shape;20;p2"/>
          <p:cNvCxnSpPr/>
          <p:nvPr/>
        </p:nvCxnSpPr>
        <p:spPr>
          <a:xfrm>
            <a:off x="2334637" y="798973"/>
            <a:ext cx="0" cy="2544756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1" name="Google Shape;21;p2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810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683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  <a:defRPr sz="2200"/>
            </a:lvl3pPr>
            <a:lvl4pPr indent="-355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26" name="Google Shape;26;p3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3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34813" y="1756130"/>
            <a:ext cx="8562580" cy="18879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alatino Linotype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534695" y="3806195"/>
            <a:ext cx="8549990" cy="1012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91425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4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2" name="Google Shape;32;p4"/>
          <p:cNvCxnSpPr/>
          <p:nvPr/>
        </p:nvCxnSpPr>
        <p:spPr>
          <a:xfrm>
            <a:off x="1371687" y="798973"/>
            <a:ext cx="0" cy="284510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4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534695" y="804889"/>
            <a:ext cx="9520157" cy="10593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534695" y="2010877"/>
            <a:ext cx="4608576" cy="40422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6454793" y="2017343"/>
            <a:ext cx="4604130" cy="4042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39" name="Google Shape;39;p5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5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1534695" y="804163"/>
            <a:ext cx="9520157" cy="1056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534695" y="2019549"/>
            <a:ext cx="4608576" cy="8019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1534695" y="2824269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6454791" y="2023003"/>
            <a:ext cx="4608576" cy="8022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b="0" sz="2200" cap="none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6454792" y="2821491"/>
            <a:ext cx="4608576" cy="3229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48" name="Google Shape;48;p6"/>
          <p:cNvCxnSpPr/>
          <p:nvPr/>
        </p:nvCxnSpPr>
        <p:spPr>
          <a:xfrm>
            <a:off x="1371687" y="798973"/>
            <a:ext cx="0" cy="1067168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6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1534642" y="798973"/>
            <a:ext cx="3183128" cy="22471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alatino Linotype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" type="body"/>
          </p:nvPr>
        </p:nvSpPr>
        <p:spPr>
          <a:xfrm>
            <a:off x="5043714" y="798973"/>
            <a:ext cx="6012470" cy="526005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2" type="body"/>
          </p:nvPr>
        </p:nvSpPr>
        <p:spPr>
          <a:xfrm>
            <a:off x="1534695" y="3205491"/>
            <a:ext cx="3184989" cy="2853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55" name="Google Shape;55;p7"/>
          <p:cNvCxnSpPr/>
          <p:nvPr/>
        </p:nvCxnSpPr>
        <p:spPr>
          <a:xfrm>
            <a:off x="1371687" y="798973"/>
            <a:ext cx="0" cy="2247117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6" name="Google Shape;56;p7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oogle Shape;58;p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59" name="Google Shape;59;p8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1A1814"/>
                </a:gs>
                <a:gs pos="100000">
                  <a:srgbClr val="1A1814"/>
                </a:gs>
              </a:gsLst>
              <a:lin ang="5400000" scaled="0"/>
            </a:gradFill>
            <a:ln>
              <a:noFill/>
            </a:ln>
            <a:effectLst>
              <a:outerShdw blurRad="127000" sx="98000" rotWithShape="0" algn="tl" dir="4740000" dist="228600" sy="98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cap="flat" cmpd="sng" w="50800">
              <a:solidFill>
                <a:srgbClr val="191919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8"/>
          <p:cNvSpPr txBox="1"/>
          <p:nvPr>
            <p:ph type="title"/>
          </p:nvPr>
        </p:nvSpPr>
        <p:spPr>
          <a:xfrm>
            <a:off x="1535694" y="1129513"/>
            <a:ext cx="5447840" cy="18305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8"/>
          <p:cNvSpPr/>
          <p:nvPr>
            <p:ph idx="2" type="pic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lvl="2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lvl="3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lvl="4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lvl="5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lvl="6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lvl="7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lvl="8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63" name="Google Shape;63;p8"/>
          <p:cNvSpPr txBox="1"/>
          <p:nvPr>
            <p:ph idx="1" type="body"/>
          </p:nvPr>
        </p:nvSpPr>
        <p:spPr>
          <a:xfrm>
            <a:off x="1534695" y="3145992"/>
            <a:ext cx="5440037" cy="20037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indent="-228600" lvl="1" marL="914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indent="-228600" lvl="6" marL="32004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indent="-228600" lvl="7" marL="3657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indent="-228600" lvl="8" marL="411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8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65" name="Google Shape;65;p8"/>
          <p:cNvCxnSpPr/>
          <p:nvPr/>
        </p:nvCxnSpPr>
        <p:spPr>
          <a:xfrm>
            <a:off x="1371687" y="798973"/>
            <a:ext cx="0" cy="2161124"/>
          </a:xfrm>
          <a:prstGeom prst="straightConnector1">
            <a:avLst/>
          </a:prstGeom>
          <a:noFill/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6" name="Google Shape;66;p8"/>
          <p:cNvSpPr txBox="1"/>
          <p:nvPr/>
        </p:nvSpPr>
        <p:spPr>
          <a:xfrm>
            <a:off x="162029" y="6530376"/>
            <a:ext cx="4897310" cy="3092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NZ" sz="1000" u="none" cap="none" strike="noStrike">
                <a:solidFill>
                  <a:srgbClr val="423D32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DTHM_NCEA L2_Teaching and learning programme Prog 2 - Get ready. Get Agile.</a:t>
            </a:r>
            <a:endParaRPr b="0" i="0" sz="1000" u="none" cap="none" strike="noStrike">
              <a:solidFill>
                <a:srgbClr val="423D32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9F9F8"/>
            </a:gs>
            <a:gs pos="100000">
              <a:srgbClr val="D6D4D0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>
            <a:gsLst>
              <a:gs pos="0">
                <a:srgbClr val="EDEBE7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 rotWithShape="1">
          <a:blip r:embed="rId1">
            <a:alphaModFix/>
          </a:blip>
          <a:srcRect b="-2768" l="0" r="0" t="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alatino Linotype"/>
              <a:buNone/>
              <a:defRPr b="0" i="0" sz="3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"/>
          <p:cNvSpPr txBox="1"/>
          <p:nvPr>
            <p:ph idx="1" type="body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-342900" lvl="1" marL="914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-330200" lvl="2" marL="1371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-317500" lvl="3" marL="1828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-304800" lvl="4" marL="22860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-304800" lvl="5" marL="27432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-304800" lvl="6" marL="32004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-304800" lvl="7" marL="36576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-304800" lvl="8" marL="4114800" marR="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b="0" i="0" sz="1200" u="none" cap="none" strike="noStrik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800" u="none" cap="none" strike="noStrike">
                <a:solidFill>
                  <a:schemeClr val="accent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  <p:cxnSp>
        <p:nvCxnSpPr>
          <p:cNvPr id="15" name="Google Shape;15;p1"/>
          <p:cNvCxnSpPr/>
          <p:nvPr/>
        </p:nvCxnSpPr>
        <p:spPr>
          <a:xfrm>
            <a:off x="0" y="6141705"/>
            <a:ext cx="12192000" cy="0"/>
          </a:xfrm>
          <a:prstGeom prst="straightConnector1">
            <a:avLst/>
          </a:prstGeom>
          <a:noFill/>
          <a:ln cap="flat" cmpd="sng" w="12700">
            <a:solidFill>
              <a:srgbClr val="000001">
                <a:alpha val="2000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ctrTitle"/>
          </p:nvPr>
        </p:nvSpPr>
        <p:spPr>
          <a:xfrm>
            <a:off x="2493105" y="802298"/>
            <a:ext cx="8561747" cy="254143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600"/>
              <a:buFont typeface="Palatino Linotype"/>
              <a:buNone/>
            </a:pPr>
            <a:r>
              <a:rPr i="1" lang="en-NZ">
                <a:solidFill>
                  <a:schemeClr val="accent1"/>
                </a:solidFill>
              </a:rPr>
              <a:t>Get ready. </a:t>
            </a:r>
            <a:br>
              <a:rPr i="1" lang="en-NZ">
                <a:solidFill>
                  <a:schemeClr val="accent1"/>
                </a:solidFill>
              </a:rPr>
            </a:br>
            <a:r>
              <a:rPr i="1" lang="en-NZ">
                <a:solidFill>
                  <a:schemeClr val="accent1"/>
                </a:solidFill>
              </a:rPr>
              <a:t>Get Agile.</a:t>
            </a:r>
            <a:endParaRPr>
              <a:solidFill>
                <a:schemeClr val="accent1"/>
              </a:solidFill>
            </a:endParaRPr>
          </a:p>
        </p:txBody>
      </p:sp>
      <p:sp>
        <p:nvSpPr>
          <p:cNvPr id="72" name="Google Shape;72;p9"/>
          <p:cNvSpPr txBox="1"/>
          <p:nvPr>
            <p:ph idx="1" type="subTitle"/>
          </p:nvPr>
        </p:nvSpPr>
        <p:spPr>
          <a:xfrm>
            <a:off x="2493106" y="3531204"/>
            <a:ext cx="8561746" cy="97762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USING AGILE METHODS IN A DIGITAL TECHNOLOGIES CLASSROOM</a:t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n-NZ"/>
              <a:t>PART 10: DEVELOPING A CLASS KANBAN BOARD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Developing a class Kanban Board</a:t>
            </a:r>
            <a:endParaRPr/>
          </a:p>
        </p:txBody>
      </p:sp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Let’s consider the simplest possible </a:t>
            </a:r>
            <a:br>
              <a:rPr lang="en-NZ"/>
            </a:br>
            <a:r>
              <a:rPr lang="en-NZ"/>
              <a:t>Kanban board: 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 columns have meaning: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</a:pPr>
            <a:r>
              <a:rPr b="1" lang="en-NZ"/>
              <a:t>Backlog</a:t>
            </a:r>
            <a:r>
              <a:rPr lang="en-NZ"/>
              <a:t>: outstanding tasks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</a:pPr>
            <a:r>
              <a:rPr b="1" lang="en-NZ"/>
              <a:t>In Progress </a:t>
            </a:r>
            <a:r>
              <a:rPr lang="en-NZ"/>
              <a:t>(or Doing): tasks that </a:t>
            </a:r>
            <a:br>
              <a:rPr lang="en-NZ"/>
            </a:br>
            <a:r>
              <a:rPr lang="en-NZ"/>
              <a:t>are being currently working on</a:t>
            </a:r>
            <a:endParaRPr/>
          </a:p>
          <a:p>
            <a:pPr indent="-228600" lvl="2" marL="11430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200"/>
              <a:buChar char="•"/>
            </a:pPr>
            <a:r>
              <a:rPr b="1" lang="en-NZ"/>
              <a:t>Done</a:t>
            </a:r>
            <a:r>
              <a:rPr lang="en-NZ"/>
              <a:t>: finished tasks</a:t>
            </a:r>
            <a:endParaRPr/>
          </a:p>
        </p:txBody>
      </p:sp>
      <p:pic>
        <p:nvPicPr>
          <p:cNvPr id="79" name="Google Shape;7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5657" y="2015732"/>
            <a:ext cx="3469198" cy="3539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Developing a class Kanban Board</a:t>
            </a:r>
            <a:endParaRPr/>
          </a:p>
        </p:txBody>
      </p:sp>
      <p:sp>
        <p:nvSpPr>
          <p:cNvPr id="85" name="Google Shape;85;p11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Blocked Tasks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Moving it on a step, teams may find </a:t>
            </a:r>
            <a:br>
              <a:rPr lang="en-NZ"/>
            </a:br>
            <a:r>
              <a:rPr lang="en-NZ"/>
              <a:t>there are tasks that are waiting for a </a:t>
            </a:r>
            <a:br>
              <a:rPr lang="en-NZ"/>
            </a:br>
            <a:r>
              <a:rPr lang="en-NZ"/>
              <a:t>contribution from others and cannot </a:t>
            </a:r>
            <a:br>
              <a:rPr lang="en-NZ"/>
            </a:br>
            <a:r>
              <a:rPr lang="en-NZ"/>
              <a:t>be progressed.</a:t>
            </a:r>
            <a:endParaRPr/>
          </a:p>
          <a:p>
            <a:pPr indent="-228600" lvl="1" marL="685800" rtl="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These are said to be </a:t>
            </a:r>
            <a:r>
              <a:rPr b="1" lang="en-NZ"/>
              <a:t>Blocked</a:t>
            </a:r>
            <a:r>
              <a:rPr lang="en-NZ"/>
              <a:t>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Add a new state called </a:t>
            </a:r>
            <a:r>
              <a:rPr i="1" lang="en-NZ"/>
              <a:t>Waiting</a:t>
            </a:r>
            <a:r>
              <a:rPr lang="en-NZ"/>
              <a:t> to indicate blockages.</a:t>
            </a:r>
            <a:endParaRPr b="1"/>
          </a:p>
        </p:txBody>
      </p:sp>
      <p:pic>
        <p:nvPicPr>
          <p:cNvPr id="86" name="Google Shape;8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8389" y="2015732"/>
            <a:ext cx="3466465" cy="2623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2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Developing a class Kanban Board</a:t>
            </a:r>
            <a:endParaRPr/>
          </a:p>
        </p:txBody>
      </p:sp>
      <p:sp>
        <p:nvSpPr>
          <p:cNvPr id="92" name="Google Shape;92;p12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Blocked Tasks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Anything waiting is pulled from </a:t>
            </a:r>
            <a:r>
              <a:rPr i="1" lang="en-NZ"/>
              <a:t>Doing </a:t>
            </a:r>
            <a:br>
              <a:rPr i="1" lang="en-NZ"/>
            </a:br>
            <a:r>
              <a:rPr lang="en-NZ"/>
              <a:t>to </a:t>
            </a:r>
            <a:r>
              <a:rPr i="1" lang="en-NZ"/>
              <a:t>Waiting</a:t>
            </a:r>
            <a:r>
              <a:rPr lang="en-NZ"/>
              <a:t>. It still gives an impression of </a:t>
            </a:r>
            <a:br>
              <a:rPr lang="en-NZ"/>
            </a:br>
            <a:r>
              <a:rPr lang="en-NZ"/>
              <a:t>progress, while clearing reminding the </a:t>
            </a:r>
            <a:br>
              <a:rPr lang="en-NZ"/>
            </a:br>
            <a:r>
              <a:rPr lang="en-NZ"/>
              <a:t>team there is still pending work to finish.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If a </a:t>
            </a:r>
            <a:r>
              <a:rPr i="1" lang="en-NZ"/>
              <a:t>Doing</a:t>
            </a:r>
            <a:r>
              <a:rPr lang="en-NZ"/>
              <a:t> column ever becomes empty the first action is now to check </a:t>
            </a:r>
            <a:r>
              <a:rPr i="1" lang="en-NZ"/>
              <a:t>Waiting</a:t>
            </a:r>
            <a:r>
              <a:rPr lang="en-NZ"/>
              <a:t> for any task that has now been completed and pull it into </a:t>
            </a:r>
            <a:r>
              <a:rPr i="1" lang="en-NZ"/>
              <a:t>Doing</a:t>
            </a:r>
            <a:r>
              <a:rPr lang="en-NZ"/>
              <a:t>, else pull a new task from </a:t>
            </a:r>
            <a:r>
              <a:rPr i="1" lang="en-NZ"/>
              <a:t>Backlog</a:t>
            </a:r>
            <a:r>
              <a:rPr lang="en-NZ"/>
              <a:t>.</a:t>
            </a:r>
            <a:endParaRPr/>
          </a:p>
        </p:txBody>
      </p:sp>
      <p:pic>
        <p:nvPicPr>
          <p:cNvPr id="93" name="Google Shape;93;p12"/>
          <p:cNvPicPr preferRelativeResize="0"/>
          <p:nvPr/>
        </p:nvPicPr>
        <p:blipFill rotWithShape="1">
          <a:blip r:embed="rId3">
            <a:alphaModFix/>
          </a:blip>
          <a:srcRect b="4537" l="0" r="0" t="0"/>
          <a:stretch/>
        </p:blipFill>
        <p:spPr>
          <a:xfrm>
            <a:off x="7588389" y="2015732"/>
            <a:ext cx="3466465" cy="2504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Developing a class Kanban Board</a:t>
            </a:r>
            <a:endParaRPr/>
          </a:p>
        </p:txBody>
      </p:sp>
      <p:sp>
        <p:nvSpPr>
          <p:cNvPr id="99" name="Google Shape;99;p13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Priority and Timing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Backlogs only work well if </a:t>
            </a:r>
            <a:br>
              <a:rPr lang="en-NZ"/>
            </a:br>
            <a:r>
              <a:rPr lang="en-NZ"/>
              <a:t>priorities have been well </a:t>
            </a:r>
            <a:br>
              <a:rPr lang="en-NZ"/>
            </a:br>
            <a:r>
              <a:rPr lang="en-NZ"/>
              <a:t>organised. A solution to </a:t>
            </a:r>
            <a:br>
              <a:rPr lang="en-NZ"/>
            </a:br>
            <a:r>
              <a:rPr lang="en-NZ"/>
              <a:t>continually having to scan the </a:t>
            </a:r>
            <a:br>
              <a:rPr lang="en-NZ"/>
            </a:br>
            <a:r>
              <a:rPr i="1" lang="en-NZ"/>
              <a:t>Backlog</a:t>
            </a:r>
            <a:r>
              <a:rPr lang="en-NZ"/>
              <a:t>, is to implement a </a:t>
            </a:r>
            <a:br>
              <a:rPr lang="en-NZ"/>
            </a:br>
            <a:r>
              <a:rPr i="1" lang="en-NZ"/>
              <a:t>Today</a:t>
            </a:r>
            <a:r>
              <a:rPr lang="en-NZ"/>
              <a:t> or </a:t>
            </a:r>
            <a:r>
              <a:rPr i="1" lang="en-NZ"/>
              <a:t>This Week</a:t>
            </a:r>
            <a:r>
              <a:rPr lang="en-NZ"/>
              <a:t> column. Remember these headings are contextual and adaptive to class need.</a:t>
            </a:r>
            <a:endParaRPr/>
          </a:p>
          <a:p>
            <a:pPr indent="-762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00" name="Google Shape;10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37794" y="2015732"/>
            <a:ext cx="4417060" cy="2634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Developing a class Kanban Board</a:t>
            </a:r>
            <a:endParaRPr/>
          </a:p>
        </p:txBody>
      </p:sp>
      <p:sp>
        <p:nvSpPr>
          <p:cNvPr id="106" name="Google Shape;106;p14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Priority and Timing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Each day(s) or week the </a:t>
            </a:r>
            <a:r>
              <a:rPr i="1" lang="en-NZ"/>
              <a:t>Backlog</a:t>
            </a:r>
            <a:br>
              <a:rPr i="1" lang="en-NZ"/>
            </a:br>
            <a:r>
              <a:rPr lang="en-NZ"/>
              <a:t>is scanned, and the highest </a:t>
            </a:r>
            <a:br>
              <a:rPr lang="en-NZ"/>
            </a:br>
            <a:r>
              <a:rPr lang="en-NZ"/>
              <a:t>priority tasks are pulled across </a:t>
            </a:r>
            <a:br>
              <a:rPr lang="en-NZ"/>
            </a:br>
            <a:r>
              <a:rPr lang="en-NZ"/>
              <a:t>from the </a:t>
            </a:r>
            <a:r>
              <a:rPr i="1" lang="en-NZ"/>
              <a:t>Backlog</a:t>
            </a:r>
            <a:r>
              <a:rPr lang="en-NZ"/>
              <a:t>. 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Larger or more complex projects </a:t>
            </a:r>
            <a:br>
              <a:rPr lang="en-NZ"/>
            </a:br>
            <a:r>
              <a:rPr lang="en-NZ"/>
              <a:t>may benefit from further development.</a:t>
            </a:r>
            <a:endParaRPr/>
          </a:p>
          <a:p>
            <a:pPr indent="-762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07" name="Google Shape;10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37794" y="2015732"/>
            <a:ext cx="4417060" cy="2634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5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Developing a class Kanban Board</a:t>
            </a:r>
            <a:endParaRPr/>
          </a:p>
        </p:txBody>
      </p:sp>
      <p:sp>
        <p:nvSpPr>
          <p:cNvPr id="113" name="Google Shape;113;p15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20"/>
              <a:buNone/>
            </a:pPr>
            <a:r>
              <a:rPr b="1" lang="en-NZ" sz="2220"/>
              <a:t>Priority and Timing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Each period tasks are </a:t>
            </a:r>
            <a:br>
              <a:rPr lang="en-NZ" sz="2220"/>
            </a:br>
            <a:r>
              <a:rPr lang="en-NZ" sz="2220"/>
              <a:t>pulled from </a:t>
            </a:r>
            <a:r>
              <a:rPr i="1" lang="en-NZ" sz="2220"/>
              <a:t>This Week</a:t>
            </a:r>
            <a:r>
              <a:rPr lang="en-NZ" sz="2220"/>
              <a:t> </a:t>
            </a:r>
            <a:br>
              <a:rPr lang="en-NZ" sz="2220"/>
            </a:br>
            <a:r>
              <a:rPr lang="en-NZ" sz="2220"/>
              <a:t>into the </a:t>
            </a:r>
            <a:r>
              <a:rPr i="1" lang="en-NZ" sz="2220"/>
              <a:t>Today</a:t>
            </a:r>
            <a:r>
              <a:rPr lang="en-NZ" sz="2220"/>
              <a:t> column, </a:t>
            </a:r>
            <a:br>
              <a:rPr lang="en-NZ" sz="2220"/>
            </a:br>
            <a:r>
              <a:rPr lang="en-NZ" sz="2220"/>
              <a:t>and as complete pulled </a:t>
            </a:r>
            <a:br>
              <a:rPr lang="en-NZ" sz="2220"/>
            </a:br>
            <a:r>
              <a:rPr lang="en-NZ" sz="2220"/>
              <a:t>into </a:t>
            </a:r>
            <a:r>
              <a:rPr i="1" lang="en-NZ" sz="2220"/>
              <a:t>Doing</a:t>
            </a:r>
            <a:r>
              <a:rPr lang="en-NZ" sz="2220"/>
              <a:t>.</a:t>
            </a:r>
            <a:endParaRPr/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220"/>
              <a:buChar char="•"/>
            </a:pPr>
            <a:r>
              <a:rPr lang="en-NZ" sz="2220"/>
              <a:t>Each 1</a:t>
            </a:r>
            <a:r>
              <a:rPr baseline="30000" lang="en-NZ" sz="2220"/>
              <a:t>st</a:t>
            </a:r>
            <a:r>
              <a:rPr lang="en-NZ" sz="2220"/>
              <a:t> school day of the </a:t>
            </a:r>
            <a:br>
              <a:rPr lang="en-NZ" sz="2220"/>
            </a:br>
            <a:r>
              <a:rPr lang="en-NZ" sz="2220"/>
              <a:t>month, tasks are pulled from </a:t>
            </a:r>
            <a:r>
              <a:rPr i="1" lang="en-NZ" sz="2220"/>
              <a:t>This Month</a:t>
            </a:r>
            <a:r>
              <a:rPr lang="en-NZ" sz="2220"/>
              <a:t> into the </a:t>
            </a:r>
            <a:r>
              <a:rPr i="1" lang="en-NZ" sz="2220"/>
              <a:t>This Week</a:t>
            </a:r>
            <a:r>
              <a:rPr lang="en-NZ" sz="2220"/>
              <a:t> column (or maybe each 1</a:t>
            </a:r>
            <a:r>
              <a:rPr baseline="30000" lang="en-NZ" sz="2220"/>
              <a:t>st</a:t>
            </a:r>
            <a:r>
              <a:rPr lang="en-NZ" sz="2220"/>
              <a:t> day of a month tasks are pulled from the </a:t>
            </a:r>
            <a:r>
              <a:rPr i="1" lang="en-NZ" sz="2220"/>
              <a:t>This Term</a:t>
            </a:r>
            <a:r>
              <a:rPr lang="en-NZ" sz="2220"/>
              <a:t> into the </a:t>
            </a:r>
            <a:r>
              <a:rPr i="1" lang="en-NZ" sz="2220"/>
              <a:t>This Month</a:t>
            </a:r>
            <a:r>
              <a:rPr lang="en-NZ" sz="2220"/>
              <a:t> column, etc.).</a:t>
            </a:r>
            <a:endParaRPr sz="2220"/>
          </a:p>
        </p:txBody>
      </p:sp>
      <p:pic>
        <p:nvPicPr>
          <p:cNvPr id="114" name="Google Shape;11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11254" y="2015732"/>
            <a:ext cx="5943600" cy="2510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/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Palatino Linotype"/>
              <a:buNone/>
            </a:pPr>
            <a:r>
              <a:rPr b="1" lang="en-NZ">
                <a:solidFill>
                  <a:schemeClr val="accent1"/>
                </a:solidFill>
              </a:rPr>
              <a:t>Developing a class Kanban Board</a:t>
            </a:r>
            <a:endParaRPr/>
          </a:p>
        </p:txBody>
      </p:sp>
      <p:sp>
        <p:nvSpPr>
          <p:cNvPr id="120" name="Google Shape;120;p16"/>
          <p:cNvSpPr txBox="1"/>
          <p:nvPr>
            <p:ph idx="1" type="body"/>
          </p:nvPr>
        </p:nvSpPr>
        <p:spPr>
          <a:xfrm>
            <a:off x="1534696" y="2015732"/>
            <a:ext cx="9520158" cy="403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NZ"/>
              <a:t>Priority and Timing</a:t>
            </a:r>
            <a:endParaRPr/>
          </a:p>
          <a:p>
            <a:pPr indent="-2286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Char char="•"/>
            </a:pPr>
            <a:r>
              <a:rPr lang="en-NZ"/>
              <a:t>For each last day of </a:t>
            </a:r>
            <a:br>
              <a:rPr lang="en-NZ"/>
            </a:br>
            <a:r>
              <a:rPr lang="en-NZ"/>
              <a:t>the week, the </a:t>
            </a:r>
            <a:r>
              <a:rPr i="1" lang="en-NZ"/>
              <a:t>Done</a:t>
            </a:r>
            <a:r>
              <a:rPr lang="en-NZ"/>
              <a:t> </a:t>
            </a:r>
            <a:br>
              <a:rPr lang="en-NZ"/>
            </a:br>
            <a:r>
              <a:rPr lang="en-NZ"/>
              <a:t>column is recorded, </a:t>
            </a:r>
            <a:br>
              <a:rPr lang="en-NZ"/>
            </a:br>
            <a:r>
              <a:rPr lang="en-NZ"/>
              <a:t>emptied, and logged </a:t>
            </a:r>
            <a:br>
              <a:rPr lang="en-NZ"/>
            </a:br>
            <a:r>
              <a:rPr lang="en-NZ"/>
              <a:t>as an overview of </a:t>
            </a:r>
            <a:br>
              <a:rPr lang="en-NZ"/>
            </a:br>
            <a:r>
              <a:rPr lang="en-NZ"/>
              <a:t>what was accomplished during the week.</a:t>
            </a:r>
            <a:endParaRPr/>
          </a:p>
          <a:p>
            <a:pPr indent="-76200" lvl="0" marL="228600" rt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/>
          </a:p>
        </p:txBody>
      </p:sp>
      <p:pic>
        <p:nvPicPr>
          <p:cNvPr id="121" name="Google Shape;12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11254" y="2015732"/>
            <a:ext cx="5943600" cy="2510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